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84" r:id="rId2"/>
    <p:sldId id="286" r:id="rId3"/>
    <p:sldId id="304" r:id="rId4"/>
    <p:sldId id="258" r:id="rId5"/>
    <p:sldId id="259" r:id="rId6"/>
    <p:sldId id="257" r:id="rId7"/>
    <p:sldId id="318" r:id="rId8"/>
    <p:sldId id="319" r:id="rId9"/>
    <p:sldId id="305" r:id="rId10"/>
    <p:sldId id="306" r:id="rId11"/>
    <p:sldId id="260" r:id="rId12"/>
    <p:sldId id="261" r:id="rId13"/>
    <p:sldId id="307" r:id="rId14"/>
    <p:sldId id="264" r:id="rId15"/>
    <p:sldId id="265" r:id="rId16"/>
    <p:sldId id="263" r:id="rId17"/>
    <p:sldId id="291" r:id="rId18"/>
    <p:sldId id="285" r:id="rId19"/>
    <p:sldId id="292" r:id="rId20"/>
    <p:sldId id="293" r:id="rId21"/>
    <p:sldId id="308" r:id="rId22"/>
    <p:sldId id="309" r:id="rId23"/>
    <p:sldId id="295" r:id="rId24"/>
    <p:sldId id="312" r:id="rId25"/>
    <p:sldId id="310" r:id="rId26"/>
    <p:sldId id="311" r:id="rId27"/>
    <p:sldId id="297" r:id="rId28"/>
    <p:sldId id="298" r:id="rId29"/>
    <p:sldId id="299" r:id="rId30"/>
    <p:sldId id="300" r:id="rId31"/>
    <p:sldId id="301" r:id="rId32"/>
    <p:sldId id="302" r:id="rId33"/>
    <p:sldId id="314" r:id="rId34"/>
    <p:sldId id="315" r:id="rId35"/>
    <p:sldId id="316" r:id="rId36"/>
    <p:sldId id="317" r:id="rId37"/>
    <p:sldId id="313" r:id="rId38"/>
    <p:sldId id="266" r:id="rId39"/>
    <p:sldId id="267" r:id="rId40"/>
    <p:sldId id="294"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29" autoAdjust="0"/>
  </p:normalViewPr>
  <p:slideViewPr>
    <p:cSldViewPr>
      <p:cViewPr varScale="1">
        <p:scale>
          <a:sx n="101" d="100"/>
          <a:sy n="101" d="100"/>
        </p:scale>
        <p:origin x="1256"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731AD5-1E95-493E-B031-2F5A4F95160E}" type="datetimeFigureOut">
              <a:rPr lang="en-IN" smtClean="0"/>
              <a:t>13/06/19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35F7E6-0719-48E8-87C4-930EB4843578}" type="slidenum">
              <a:rPr lang="en-IN" smtClean="0"/>
              <a:t>‹#›</a:t>
            </a:fld>
            <a:endParaRPr lang="en-IN"/>
          </a:p>
        </p:txBody>
      </p:sp>
    </p:spTree>
    <p:extLst>
      <p:ext uri="{BB962C8B-B14F-4D97-AF65-F5344CB8AC3E}">
        <p14:creationId xmlns:p14="http://schemas.microsoft.com/office/powerpoint/2010/main" val="700306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EC48088-C448-4527-9EE6-6B7899C7725A}" type="slidenum">
              <a:rPr lang="en-IN" smtClean="0">
                <a:solidFill>
                  <a:prstClr val="black"/>
                </a:solidFill>
              </a:rPr>
              <a:pPr/>
              <a:t>6</a:t>
            </a:fld>
            <a:endParaRPr lang="en-IN">
              <a:solidFill>
                <a:prstClr val="black"/>
              </a:solidFill>
            </a:endParaRPr>
          </a:p>
        </p:txBody>
      </p:sp>
    </p:spTree>
    <p:extLst>
      <p:ext uri="{BB962C8B-B14F-4D97-AF65-F5344CB8AC3E}">
        <p14:creationId xmlns:p14="http://schemas.microsoft.com/office/powerpoint/2010/main" val="184190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EC48088-C448-4527-9EE6-6B7899C7725A}" type="slidenum">
              <a:rPr lang="en-IN" smtClean="0">
                <a:solidFill>
                  <a:prstClr val="black"/>
                </a:solidFill>
              </a:rPr>
              <a:pPr/>
              <a:t>11</a:t>
            </a:fld>
            <a:endParaRPr lang="en-IN">
              <a:solidFill>
                <a:prstClr val="black"/>
              </a:solidFill>
            </a:endParaRPr>
          </a:p>
        </p:txBody>
      </p:sp>
    </p:spTree>
    <p:extLst>
      <p:ext uri="{BB962C8B-B14F-4D97-AF65-F5344CB8AC3E}">
        <p14:creationId xmlns:p14="http://schemas.microsoft.com/office/powerpoint/2010/main" val="85555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EC48088-C448-4527-9EE6-6B7899C7725A}" type="slidenum">
              <a:rPr lang="en-IN" smtClean="0">
                <a:solidFill>
                  <a:prstClr val="black"/>
                </a:solidFill>
              </a:rPr>
              <a:pPr/>
              <a:t>14</a:t>
            </a:fld>
            <a:endParaRPr lang="en-IN">
              <a:solidFill>
                <a:prstClr val="black"/>
              </a:solidFill>
            </a:endParaRPr>
          </a:p>
        </p:txBody>
      </p:sp>
    </p:spTree>
    <p:extLst>
      <p:ext uri="{BB962C8B-B14F-4D97-AF65-F5344CB8AC3E}">
        <p14:creationId xmlns:p14="http://schemas.microsoft.com/office/powerpoint/2010/main" val="39030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EC48088-C448-4527-9EE6-6B7899C7725A}" type="slidenum">
              <a:rPr lang="en-IN" smtClean="0">
                <a:solidFill>
                  <a:prstClr val="black"/>
                </a:solidFill>
              </a:rPr>
              <a:pPr/>
              <a:t>15</a:t>
            </a:fld>
            <a:endParaRPr lang="en-IN">
              <a:solidFill>
                <a:prstClr val="black"/>
              </a:solidFill>
            </a:endParaRPr>
          </a:p>
        </p:txBody>
      </p:sp>
    </p:spTree>
    <p:extLst>
      <p:ext uri="{BB962C8B-B14F-4D97-AF65-F5344CB8AC3E}">
        <p14:creationId xmlns:p14="http://schemas.microsoft.com/office/powerpoint/2010/main" val="146455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9EC48088-C448-4527-9EE6-6B7899C7725A}" type="slidenum">
              <a:rPr lang="en-IN" smtClean="0">
                <a:solidFill>
                  <a:prstClr val="black"/>
                </a:solidFill>
              </a:rPr>
              <a:pPr/>
              <a:t>16</a:t>
            </a:fld>
            <a:endParaRPr lang="en-IN">
              <a:solidFill>
                <a:prstClr val="black"/>
              </a:solidFill>
            </a:endParaRPr>
          </a:p>
        </p:txBody>
      </p:sp>
    </p:spTree>
    <p:extLst>
      <p:ext uri="{BB962C8B-B14F-4D97-AF65-F5344CB8AC3E}">
        <p14:creationId xmlns:p14="http://schemas.microsoft.com/office/powerpoint/2010/main" val="636205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D4BA63B9-540E-47BD-B0A4-7712FBF7E8C5}" type="datetimeFigureOut">
              <a:rPr lang="en-IN" smtClean="0"/>
              <a:pPr/>
              <a:t>13/06/19</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4BA63B9-540E-47BD-B0A4-7712FBF7E8C5}" type="datetimeFigureOut">
              <a:rPr lang="en-IN" smtClean="0"/>
              <a:pPr/>
              <a:t>13/06/19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6915912" y="3009901"/>
            <a:ext cx="457200" cy="441325"/>
          </a:xfrm>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4BA63B9-540E-47BD-B0A4-7712FBF7E8C5}" type="datetimeFigureOut">
              <a:rPr lang="en-IN" smtClean="0"/>
              <a:pPr/>
              <a:t>13/06/19</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4BA63B9-540E-47BD-B0A4-7712FBF7E8C5}" type="datetimeFigureOut">
              <a:rPr lang="en-IN" smtClean="0"/>
              <a:pPr/>
              <a:t>13/06/19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D4BA63B9-540E-47BD-B0A4-7712FBF7E8C5}" type="datetimeFigureOut">
              <a:rPr lang="en-IN" smtClean="0"/>
              <a:pPr/>
              <a:t>13/06/19</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D4BA63B9-540E-47BD-B0A4-7712FBF7E8C5}" type="datetimeFigureOut">
              <a:rPr lang="en-IN" smtClean="0"/>
              <a:pPr/>
              <a:t>13/06/19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4BA63B9-540E-47BD-B0A4-7712FBF7E8C5}" type="datetimeFigureOut">
              <a:rPr lang="en-IN" smtClean="0"/>
              <a:pPr/>
              <a:t>13/06/19</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4BA63B9-540E-47BD-B0A4-7712FBF7E8C5}" type="datetimeFigureOut">
              <a:rPr lang="en-IN" smtClean="0"/>
              <a:pPr/>
              <a:t>13/06/19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 name="Date Placeholder 1"/>
          <p:cNvSpPr>
            <a:spLocks noGrp="1"/>
          </p:cNvSpPr>
          <p:nvPr>
            <p:ph type="dt" sz="half" idx="10"/>
          </p:nvPr>
        </p:nvSpPr>
        <p:spPr/>
        <p:txBody>
          <a:bodyPr/>
          <a:lstStyle/>
          <a:p>
            <a:fld id="{D4BA63B9-540E-47BD-B0A4-7712FBF7E8C5}" type="datetimeFigureOut">
              <a:rPr lang="en-IN" smtClean="0"/>
              <a:pPr/>
              <a:t>13/06/19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31F7C633-129D-47C7-B3E6-F1E52800839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p:txBody>
          <a:bodyPr/>
          <a:lstStyle/>
          <a:p>
            <a:fld id="{D4BA63B9-540E-47BD-B0A4-7712FBF7E8C5}" type="datetimeFigureOut">
              <a:rPr lang="en-IN" smtClean="0"/>
              <a:pPr/>
              <a:t>13/06/19</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7" name="Slide Number Placeholder 6"/>
          <p:cNvSpPr>
            <a:spLocks noGrp="1"/>
          </p:cNvSpPr>
          <p:nvPr>
            <p:ph type="sldNum" sz="quarter" idx="12"/>
          </p:nvPr>
        </p:nvSpPr>
        <p:spPr>
          <a:xfrm>
            <a:off x="1371600" y="312738"/>
            <a:ext cx="457200" cy="441325"/>
          </a:xfrm>
        </p:spPr>
        <p:txBody>
          <a:body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5" name="Date Placeholder 4"/>
          <p:cNvSpPr>
            <a:spLocks noGrp="1"/>
          </p:cNvSpPr>
          <p:nvPr>
            <p:ph type="dt" sz="half" idx="10"/>
          </p:nvPr>
        </p:nvSpPr>
        <p:spPr>
          <a:xfrm>
            <a:off x="5788152" y="6404984"/>
            <a:ext cx="3044952" cy="365760"/>
          </a:xfrm>
        </p:spPr>
        <p:txBody>
          <a:bodyPr/>
          <a:lstStyle/>
          <a:p>
            <a:fld id="{D4BA63B9-540E-47BD-B0A4-7712FBF7E8C5}" type="datetimeFigureOut">
              <a:rPr lang="en-IN" smtClean="0"/>
              <a:pPr/>
              <a:t>13/06/19</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D4BA63B9-540E-47BD-B0A4-7712FBF7E8C5}" type="datetimeFigureOut">
              <a:rPr lang="en-IN" smtClean="0"/>
              <a:pPr/>
              <a:t>13/06/19</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lang="en-US" dirty="0">
              <a:solidFill>
                <a:prstClr val="black"/>
              </a:solidFill>
            </a:endParaRPr>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lang="en-US">
              <a:solidFill>
                <a:prstClr val="black"/>
              </a:solidFill>
            </a:endParaRPr>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31F7C633-129D-47C7-B3E6-F1E52800839E}" type="slidenum">
              <a:rPr lang="en-IN" smtClean="0">
                <a:solidFill>
                  <a:srgbClr val="FEB80A">
                    <a:shade val="75000"/>
                  </a:srgbClr>
                </a:solidFill>
              </a:rPr>
              <a:pPr/>
              <a:t>‹#›</a:t>
            </a:fld>
            <a:endParaRPr lang="en-IN">
              <a:solidFill>
                <a:srgbClr val="FEB80A">
                  <a:shade val="75000"/>
                </a:srgbClr>
              </a:solidFill>
            </a:endParaRPr>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Graph Analytics Using </a:t>
            </a:r>
            <a:r>
              <a:rPr lang="en-US" dirty="0" err="1" smtClean="0"/>
              <a:t>GraphFrames</a:t>
            </a:r>
            <a:r>
              <a:rPr lang="en-US" dirty="0" smtClean="0"/>
              <a:t> and </a:t>
            </a:r>
            <a:r>
              <a:rPr lang="en-US" dirty="0" err="1" smtClean="0"/>
              <a:t>GraphX</a:t>
            </a:r>
            <a:endParaRPr lang="en-US" dirty="0"/>
          </a:p>
        </p:txBody>
      </p:sp>
    </p:spTree>
    <p:extLst>
      <p:ext uri="{BB962C8B-B14F-4D97-AF65-F5344CB8AC3E}">
        <p14:creationId xmlns:p14="http://schemas.microsoft.com/office/powerpoint/2010/main" val="76792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sz="quarter" idx="1"/>
          </p:nvPr>
        </p:nvSpPr>
        <p:spPr/>
        <p:txBody>
          <a:bodyPr>
            <a:normAutofit fontScale="92500" lnSpcReduction="20000"/>
          </a:bodyPr>
          <a:lstStyle/>
          <a:p>
            <a:r>
              <a:rPr lang="en-IN" dirty="0"/>
              <a:t>T</a:t>
            </a:r>
            <a:r>
              <a:rPr lang="en-IN" dirty="0" smtClean="0"/>
              <a:t>hat </a:t>
            </a:r>
            <a:r>
              <a:rPr lang="en-IN" dirty="0"/>
              <a:t>movie about </a:t>
            </a:r>
            <a:r>
              <a:rPr lang="en-IN" dirty="0" smtClean="0"/>
              <a:t>robots with </a:t>
            </a:r>
            <a:r>
              <a:rPr lang="en-IN" dirty="0"/>
              <a:t>the actor who was in that movie with that other actor that played the lead in </a:t>
            </a:r>
            <a:r>
              <a:rPr lang="en-IN" dirty="0" err="1" smtClean="0"/>
              <a:t>Sivaji</a:t>
            </a:r>
            <a:endParaRPr lang="en-IN" dirty="0" smtClean="0"/>
          </a:p>
          <a:p>
            <a:r>
              <a:rPr lang="en-IN" dirty="0" smtClean="0"/>
              <a:t>RDBMS approach: </a:t>
            </a:r>
          </a:p>
          <a:p>
            <a:pPr lvl="1"/>
            <a:r>
              <a:rPr lang="en-IN" dirty="0" smtClean="0"/>
              <a:t>Find actors in </a:t>
            </a:r>
            <a:r>
              <a:rPr lang="en-IN" dirty="0" err="1" smtClean="0"/>
              <a:t>Sivaji</a:t>
            </a:r>
            <a:endParaRPr lang="en-IN" dirty="0" smtClean="0"/>
          </a:p>
          <a:p>
            <a:pPr lvl="1"/>
            <a:r>
              <a:rPr lang="en-IN" dirty="0" smtClean="0"/>
              <a:t>Find all movies they were in</a:t>
            </a:r>
          </a:p>
          <a:p>
            <a:pPr lvl="1"/>
            <a:r>
              <a:rPr lang="en-IN" dirty="0" smtClean="0"/>
              <a:t>Find all actors in all of those movies who were not the lead in </a:t>
            </a:r>
            <a:r>
              <a:rPr lang="en-IN" dirty="0" err="1" smtClean="0"/>
              <a:t>Sivaji</a:t>
            </a:r>
            <a:endParaRPr lang="en-IN" dirty="0" smtClean="0"/>
          </a:p>
          <a:p>
            <a:pPr lvl="1"/>
            <a:r>
              <a:rPr lang="en-IN" dirty="0" smtClean="0"/>
              <a:t>Find all movies they were in</a:t>
            </a:r>
          </a:p>
          <a:p>
            <a:pPr lvl="1"/>
            <a:r>
              <a:rPr lang="en-IN" dirty="0" smtClean="0"/>
              <a:t>Filter the list to those descriptions containing robot</a:t>
            </a:r>
          </a:p>
          <a:p>
            <a:r>
              <a:rPr lang="en-IN" dirty="0" smtClean="0"/>
              <a:t>Graph approach:</a:t>
            </a:r>
          </a:p>
          <a:p>
            <a:pPr lvl="1"/>
            <a:r>
              <a:rPr lang="en-IN" dirty="0" smtClean="0"/>
              <a:t>Walk from </a:t>
            </a:r>
            <a:r>
              <a:rPr lang="en-IN" dirty="0" err="1" smtClean="0"/>
              <a:t>Sivaji</a:t>
            </a:r>
            <a:r>
              <a:rPr lang="en-IN" dirty="0" smtClean="0"/>
              <a:t> to </a:t>
            </a:r>
            <a:r>
              <a:rPr lang="en-IN" dirty="0" err="1" smtClean="0"/>
              <a:t>Thalaiva</a:t>
            </a:r>
            <a:r>
              <a:rPr lang="en-IN" dirty="0" smtClean="0"/>
              <a:t> (</a:t>
            </a:r>
            <a:r>
              <a:rPr lang="en-IN" dirty="0" err="1" smtClean="0"/>
              <a:t>Rajnikanth</a:t>
            </a:r>
            <a:r>
              <a:rPr lang="en-IN" dirty="0" smtClean="0"/>
              <a:t>)</a:t>
            </a:r>
          </a:p>
          <a:p>
            <a:pPr lvl="1"/>
            <a:r>
              <a:rPr lang="en-IN" dirty="0" smtClean="0"/>
              <a:t>Links to movies he has been in</a:t>
            </a:r>
          </a:p>
          <a:p>
            <a:pPr lvl="1"/>
            <a:r>
              <a:rPr lang="en-IN" dirty="0" smtClean="0"/>
              <a:t>Links out of those movies to other actors</a:t>
            </a:r>
          </a:p>
          <a:p>
            <a:pPr lvl="1"/>
            <a:r>
              <a:rPr lang="en-IN" dirty="0" smtClean="0"/>
              <a:t>Follow back to list of movies and filter by robots</a:t>
            </a:r>
          </a:p>
          <a:p>
            <a:pPr lvl="1"/>
            <a:r>
              <a:rPr lang="en-IN" dirty="0" smtClean="0"/>
              <a:t>All of this is accomplished in one query without joins!!!</a:t>
            </a:r>
          </a:p>
          <a:p>
            <a:pPr lvl="1"/>
            <a:endParaRPr lang="en-IN" dirty="0"/>
          </a:p>
        </p:txBody>
      </p:sp>
    </p:spTree>
    <p:extLst>
      <p:ext uri="{BB962C8B-B14F-4D97-AF65-F5344CB8AC3E}">
        <p14:creationId xmlns:p14="http://schemas.microsoft.com/office/powerpoint/2010/main" val="404950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Property Graph</a:t>
            </a:r>
            <a:endParaRPr lang="en-IN" dirty="0"/>
          </a:p>
        </p:txBody>
      </p:sp>
      <p:pic>
        <p:nvPicPr>
          <p:cNvPr id="3074" name="Picture 2"/>
          <p:cNvPicPr>
            <a:picLocks noGrp="1" noChangeAspect="1" noChangeArrowheads="1"/>
          </p:cNvPicPr>
          <p:nvPr>
            <p:ph sz="quarter" idx="1"/>
          </p:nvPr>
        </p:nvPicPr>
        <p:blipFill>
          <a:blip r:embed="rId3" cstate="print"/>
          <a:srcRect/>
          <a:stretch>
            <a:fillRect/>
          </a:stretch>
        </p:blipFill>
        <p:spPr bwMode="auto">
          <a:xfrm>
            <a:off x="301625" y="1988840"/>
            <a:ext cx="8504238" cy="29453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cstate="print"/>
          <a:srcRect/>
          <a:stretch>
            <a:fillRect/>
          </a:stretch>
        </p:blipFill>
        <p:spPr bwMode="auto">
          <a:xfrm>
            <a:off x="343694" y="1922462"/>
            <a:ext cx="8420100" cy="3781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a:t>
            </a:r>
            <a:r>
              <a:rPr lang="en-IN" dirty="0" err="1" smtClean="0"/>
              <a:t>GraphX</a:t>
            </a:r>
            <a:endParaRPr lang="en-IN" dirty="0"/>
          </a:p>
        </p:txBody>
      </p:sp>
      <p:sp>
        <p:nvSpPr>
          <p:cNvPr id="3" name="Content Placeholder 2"/>
          <p:cNvSpPr>
            <a:spLocks noGrp="1"/>
          </p:cNvSpPr>
          <p:nvPr>
            <p:ph sz="quarter" idx="1"/>
          </p:nvPr>
        </p:nvSpPr>
        <p:spPr/>
        <p:txBody>
          <a:bodyPr>
            <a:normAutofit/>
          </a:bodyPr>
          <a:lstStyle/>
          <a:p>
            <a:r>
              <a:rPr lang="en-IN" dirty="0" smtClean="0"/>
              <a:t>Earliest API to do graph processing in Spark</a:t>
            </a:r>
          </a:p>
          <a:p>
            <a:r>
              <a:rPr lang="en-IN" dirty="0" smtClean="0"/>
              <a:t>General purpose graph processing library</a:t>
            </a:r>
          </a:p>
          <a:p>
            <a:r>
              <a:rPr lang="en-IN" dirty="0" smtClean="0"/>
              <a:t>Collection of functions (also known as operators)</a:t>
            </a:r>
          </a:p>
          <a:p>
            <a:pPr lvl="1"/>
            <a:r>
              <a:rPr lang="en-IN" dirty="0" smtClean="0"/>
              <a:t>Fundamental </a:t>
            </a:r>
            <a:r>
              <a:rPr lang="en-IN" dirty="0"/>
              <a:t>graph operators</a:t>
            </a:r>
          </a:p>
          <a:p>
            <a:r>
              <a:rPr lang="en-IN" dirty="0"/>
              <a:t>Advanced Operators</a:t>
            </a:r>
          </a:p>
          <a:p>
            <a:pPr lvl="1"/>
            <a:r>
              <a:rPr lang="en-IN" dirty="0"/>
              <a:t>Page rank</a:t>
            </a:r>
          </a:p>
          <a:p>
            <a:pPr lvl="1"/>
            <a:r>
              <a:rPr lang="en-IN" dirty="0"/>
              <a:t>Triangle count</a:t>
            </a:r>
          </a:p>
          <a:p>
            <a:r>
              <a:rPr lang="en-IN" dirty="0"/>
              <a:t>Integrated platform for complete graph </a:t>
            </a:r>
            <a:r>
              <a:rPr lang="en-IN" dirty="0" smtClean="0"/>
              <a:t>analytics</a:t>
            </a:r>
          </a:p>
          <a:p>
            <a:r>
              <a:rPr lang="en-IN" dirty="0" smtClean="0"/>
              <a:t>Optimized for fast distributed computing</a:t>
            </a:r>
            <a:endParaRPr lang="en-IN" dirty="0"/>
          </a:p>
        </p:txBody>
      </p:sp>
    </p:spTree>
    <p:extLst>
      <p:ext uri="{BB962C8B-B14F-4D97-AF65-F5344CB8AC3E}">
        <p14:creationId xmlns:p14="http://schemas.microsoft.com/office/powerpoint/2010/main" val="255226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a:t>
            </a:r>
            <a:endParaRPr lang="en-IN" dirty="0"/>
          </a:p>
        </p:txBody>
      </p:sp>
      <p:sp>
        <p:nvSpPr>
          <p:cNvPr id="3" name="Content Placeholder 2"/>
          <p:cNvSpPr>
            <a:spLocks noGrp="1"/>
          </p:cNvSpPr>
          <p:nvPr>
            <p:ph sz="quarter" idx="1"/>
          </p:nvPr>
        </p:nvSpPr>
        <p:spPr/>
        <p:txBody>
          <a:bodyPr/>
          <a:lstStyle/>
          <a:p>
            <a:r>
              <a:rPr lang="en-IN" dirty="0" smtClean="0"/>
              <a:t>Data types for representing graph oriented data</a:t>
            </a:r>
          </a:p>
          <a:p>
            <a:r>
              <a:rPr lang="en-IN" dirty="0" smtClean="0"/>
              <a:t>Operators for graph analytics</a:t>
            </a:r>
          </a:p>
          <a:p>
            <a:r>
              <a:rPr lang="en-IN" dirty="0" smtClean="0"/>
              <a:t>Data abstraction</a:t>
            </a:r>
          </a:p>
          <a:p>
            <a:pPr lvl="1"/>
            <a:r>
              <a:rPr lang="en-IN" dirty="0" smtClean="0"/>
              <a:t>Vertex RDD</a:t>
            </a:r>
          </a:p>
          <a:p>
            <a:pPr lvl="1"/>
            <a:r>
              <a:rPr lang="en-IN" dirty="0" smtClean="0"/>
              <a:t>Edge</a:t>
            </a:r>
          </a:p>
          <a:p>
            <a:pPr lvl="1"/>
            <a:r>
              <a:rPr lang="en-IN" dirty="0" err="1" smtClean="0"/>
              <a:t>EdgeRDD</a:t>
            </a:r>
            <a:endParaRPr lang="en-IN" dirty="0" smtClean="0"/>
          </a:p>
          <a:p>
            <a:pPr lvl="1"/>
            <a:r>
              <a:rPr lang="en-IN" dirty="0" err="1" smtClean="0"/>
              <a:t>EdgeTriplet</a:t>
            </a:r>
            <a:endParaRPr lang="en-IN" dirty="0" smtClean="0"/>
          </a:p>
          <a:p>
            <a:pPr lvl="1"/>
            <a:r>
              <a:rPr lang="en-IN" dirty="0" smtClean="0"/>
              <a:t>Graph</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Types</a:t>
            </a:r>
            <a:endParaRPr lang="en-IN" dirty="0"/>
          </a:p>
        </p:txBody>
      </p:sp>
      <p:sp>
        <p:nvSpPr>
          <p:cNvPr id="3" name="Content Placeholder 2"/>
          <p:cNvSpPr>
            <a:spLocks noGrp="1"/>
          </p:cNvSpPr>
          <p:nvPr>
            <p:ph sz="quarter" idx="1"/>
          </p:nvPr>
        </p:nvSpPr>
        <p:spPr>
          <a:xfrm>
            <a:off x="301752" y="1527048"/>
            <a:ext cx="8503920" cy="4998296"/>
          </a:xfrm>
        </p:spPr>
        <p:txBody>
          <a:bodyPr>
            <a:normAutofit lnSpcReduction="10000"/>
          </a:bodyPr>
          <a:lstStyle/>
          <a:p>
            <a:r>
              <a:rPr lang="en-IN" dirty="0" smtClean="0"/>
              <a:t>Vertex RDD</a:t>
            </a:r>
          </a:p>
          <a:p>
            <a:pPr lvl="1"/>
            <a:r>
              <a:rPr lang="en-IN" dirty="0" smtClean="0"/>
              <a:t>Distributed collection of vertices</a:t>
            </a:r>
          </a:p>
          <a:p>
            <a:pPr lvl="1"/>
            <a:r>
              <a:rPr lang="en-IN" dirty="0" smtClean="0"/>
              <a:t>One entry for each vertex</a:t>
            </a:r>
          </a:p>
          <a:p>
            <a:pPr lvl="1"/>
            <a:r>
              <a:rPr lang="en-IN" dirty="0" smtClean="0"/>
              <a:t>Vertex represented by a key-value pair</a:t>
            </a:r>
          </a:p>
          <a:p>
            <a:r>
              <a:rPr lang="en-IN" dirty="0" smtClean="0"/>
              <a:t>Edge</a:t>
            </a:r>
          </a:p>
          <a:p>
            <a:pPr lvl="1"/>
            <a:r>
              <a:rPr lang="en-IN" dirty="0" smtClean="0"/>
              <a:t>Abstracts a directed edge</a:t>
            </a:r>
          </a:p>
          <a:p>
            <a:pPr lvl="1"/>
            <a:r>
              <a:rPr lang="en-IN" dirty="0" smtClean="0"/>
              <a:t>Source vertex id, destination vertex id, edge attributes</a:t>
            </a:r>
          </a:p>
          <a:p>
            <a:r>
              <a:rPr lang="en-IN" dirty="0" err="1" smtClean="0"/>
              <a:t>EdgeRDD</a:t>
            </a:r>
            <a:endParaRPr lang="en-IN" dirty="0" smtClean="0"/>
          </a:p>
          <a:p>
            <a:pPr lvl="1"/>
            <a:r>
              <a:rPr lang="en-IN" dirty="0" smtClean="0"/>
              <a:t>Distributed collection of edges</a:t>
            </a:r>
          </a:p>
          <a:p>
            <a:r>
              <a:rPr lang="en-IN" dirty="0" smtClean="0"/>
              <a:t>Graph</a:t>
            </a:r>
          </a:p>
          <a:p>
            <a:pPr lvl="1"/>
            <a:r>
              <a:rPr lang="en-IN" dirty="0" smtClean="0"/>
              <a:t>Abstraction for property graphs</a:t>
            </a:r>
          </a:p>
          <a:p>
            <a:pPr lvl="1"/>
            <a:r>
              <a:rPr lang="en-IN" dirty="0" smtClean="0"/>
              <a:t>Immutable, distributed, fault tolerant</a:t>
            </a:r>
          </a:p>
          <a:p>
            <a:pPr lvl="1"/>
            <a:endParaRPr lang="en-IN"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 Analytics Pipeline</a:t>
            </a:r>
            <a:endParaRPr lang="en-IN" dirty="0"/>
          </a:p>
        </p:txBody>
      </p:sp>
      <p:sp>
        <p:nvSpPr>
          <p:cNvPr id="3" name="Content Placeholder 2"/>
          <p:cNvSpPr>
            <a:spLocks noGrp="1"/>
          </p:cNvSpPr>
          <p:nvPr>
            <p:ph sz="quarter" idx="1"/>
          </p:nvPr>
        </p:nvSpPr>
        <p:spPr/>
        <p:txBody>
          <a:bodyPr/>
          <a:lstStyle/>
          <a:p>
            <a:r>
              <a:rPr lang="en-IN" dirty="0" smtClean="0"/>
              <a:t>Read raw data</a:t>
            </a:r>
          </a:p>
          <a:p>
            <a:r>
              <a:rPr lang="en-IN" dirty="0" err="1" smtClean="0"/>
              <a:t>Preprocess</a:t>
            </a:r>
            <a:endParaRPr lang="en-IN" dirty="0" smtClean="0"/>
          </a:p>
          <a:p>
            <a:r>
              <a:rPr lang="en-IN" dirty="0" smtClean="0"/>
              <a:t>Extract vertices and edges and create property graph</a:t>
            </a:r>
          </a:p>
          <a:p>
            <a:r>
              <a:rPr lang="en-IN" dirty="0" smtClean="0"/>
              <a:t>Slice</a:t>
            </a:r>
          </a:p>
          <a:p>
            <a:r>
              <a:rPr lang="en-IN" dirty="0" smtClean="0"/>
              <a:t>Graph Algorithms</a:t>
            </a:r>
          </a:p>
          <a:p>
            <a:r>
              <a:rPr lang="en-IN" dirty="0" smtClean="0"/>
              <a:t>Analyze results</a:t>
            </a:r>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a:t>
            </a:r>
            <a:r>
              <a:rPr lang="en-US" dirty="0" err="1" smtClean="0"/>
              <a:t>GraphX</a:t>
            </a:r>
            <a:endParaRPr lang="en-US" dirty="0"/>
          </a:p>
        </p:txBody>
      </p:sp>
      <p:sp>
        <p:nvSpPr>
          <p:cNvPr id="3" name="Content Placeholder 2"/>
          <p:cNvSpPr>
            <a:spLocks noGrp="1"/>
          </p:cNvSpPr>
          <p:nvPr>
            <p:ph sz="quarter" idx="1"/>
          </p:nvPr>
        </p:nvSpPr>
        <p:spPr/>
        <p:txBody>
          <a:bodyPr/>
          <a:lstStyle/>
          <a:p>
            <a:r>
              <a:rPr lang="en-US" dirty="0" smtClean="0"/>
              <a:t>No Java, Python API</a:t>
            </a:r>
          </a:p>
          <a:p>
            <a:pPr lvl="1"/>
            <a:r>
              <a:rPr lang="en-US" dirty="0" smtClean="0"/>
              <a:t>Stuck with Scala</a:t>
            </a:r>
          </a:p>
          <a:p>
            <a:r>
              <a:rPr lang="en-US" dirty="0" smtClean="0"/>
              <a:t>RDD based API</a:t>
            </a:r>
          </a:p>
          <a:p>
            <a:r>
              <a:rPr lang="en-US" dirty="0" smtClean="0"/>
              <a:t>Doesn’t leverage more advanced Spark techniques</a:t>
            </a:r>
          </a:p>
          <a:p>
            <a:pPr lvl="1"/>
            <a:r>
              <a:rPr lang="en-US" dirty="0" smtClean="0"/>
              <a:t>Query optimizer</a:t>
            </a:r>
          </a:p>
          <a:p>
            <a:pPr lvl="1"/>
            <a:r>
              <a:rPr lang="en-US" dirty="0" smtClean="0"/>
              <a:t>Memory management</a:t>
            </a:r>
          </a:p>
          <a:p>
            <a:pPr lvl="1"/>
            <a:endParaRPr lang="en-US" dirty="0"/>
          </a:p>
        </p:txBody>
      </p:sp>
    </p:spTree>
    <p:extLst>
      <p:ext uri="{BB962C8B-B14F-4D97-AF65-F5344CB8AC3E}">
        <p14:creationId xmlns:p14="http://schemas.microsoft.com/office/powerpoint/2010/main" val="12699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GraphFrames</a:t>
            </a:r>
            <a:endParaRPr lang="en-US" dirty="0"/>
          </a:p>
        </p:txBody>
      </p:sp>
      <p:sp>
        <p:nvSpPr>
          <p:cNvPr id="3" name="Content Placeholder 2"/>
          <p:cNvSpPr>
            <a:spLocks noGrp="1"/>
          </p:cNvSpPr>
          <p:nvPr>
            <p:ph sz="quarter" idx="1"/>
          </p:nvPr>
        </p:nvSpPr>
        <p:spPr/>
        <p:txBody>
          <a:bodyPr/>
          <a:lstStyle/>
          <a:p>
            <a:r>
              <a:rPr lang="en-US" dirty="0" err="1" smtClean="0"/>
              <a:t>DataFrame</a:t>
            </a:r>
            <a:r>
              <a:rPr lang="en-US" dirty="0" smtClean="0"/>
              <a:t> based graphs</a:t>
            </a:r>
          </a:p>
          <a:p>
            <a:pPr lvl="1"/>
            <a:r>
              <a:rPr lang="en-US" dirty="0" smtClean="0"/>
              <a:t>Simplify querying</a:t>
            </a:r>
          </a:p>
          <a:p>
            <a:pPr lvl="1"/>
            <a:r>
              <a:rPr lang="en-US" dirty="0" smtClean="0"/>
              <a:t>Motif based finding (great for structural patterns)</a:t>
            </a:r>
          </a:p>
          <a:p>
            <a:pPr lvl="1"/>
            <a:r>
              <a:rPr lang="en-US" dirty="0" smtClean="0"/>
              <a:t>Query optimizations (as now we are leveraging </a:t>
            </a:r>
            <a:r>
              <a:rPr lang="en-US" dirty="0" err="1" smtClean="0"/>
              <a:t>DataFrames</a:t>
            </a:r>
            <a:r>
              <a:rPr lang="en-US" dirty="0" smtClean="0"/>
              <a:t>)</a:t>
            </a:r>
          </a:p>
          <a:p>
            <a:r>
              <a:rPr lang="en-US" dirty="0" smtClean="0"/>
              <a:t>Remember, graphs are highly structured data</a:t>
            </a:r>
          </a:p>
          <a:p>
            <a:endParaRPr lang="en-US" dirty="0"/>
          </a:p>
        </p:txBody>
      </p:sp>
    </p:spTree>
    <p:extLst>
      <p:ext uri="{BB962C8B-B14F-4D97-AF65-F5344CB8AC3E}">
        <p14:creationId xmlns:p14="http://schemas.microsoft.com/office/powerpoint/2010/main" val="15617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995240"/>
            <a:ext cx="8504238" cy="3635869"/>
          </a:xfrm>
          <a:prstGeom prst="rect">
            <a:avLst/>
          </a:prstGeom>
        </p:spPr>
      </p:pic>
    </p:spTree>
    <p:extLst>
      <p:ext uri="{BB962C8B-B14F-4D97-AF65-F5344CB8AC3E}">
        <p14:creationId xmlns:p14="http://schemas.microsoft.com/office/powerpoint/2010/main" val="314697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794295"/>
            <a:ext cx="8504238" cy="4037759"/>
          </a:xfrm>
          <a:prstGeom prst="rect">
            <a:avLst/>
          </a:prstGeom>
        </p:spPr>
      </p:pic>
    </p:spTree>
    <p:extLst>
      <p:ext uri="{BB962C8B-B14F-4D97-AF65-F5344CB8AC3E}">
        <p14:creationId xmlns:p14="http://schemas.microsoft.com/office/powerpoint/2010/main" val="173583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GraphFrame</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923633"/>
            <a:ext cx="8504238" cy="3779083"/>
          </a:xfrm>
          <a:prstGeom prst="rect">
            <a:avLst/>
          </a:prstGeom>
        </p:spPr>
      </p:pic>
    </p:spTree>
    <p:extLst>
      <p:ext uri="{BB962C8B-B14F-4D97-AF65-F5344CB8AC3E}">
        <p14:creationId xmlns:p14="http://schemas.microsoft.com/office/powerpoint/2010/main" val="4908687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GraphFrames</a:t>
            </a:r>
            <a:r>
              <a:rPr lang="en-IN" dirty="0" smtClean="0"/>
              <a:t> </a:t>
            </a:r>
            <a:r>
              <a:rPr lang="en-IN" dirty="0" err="1" smtClean="0"/>
              <a:t>Vs</a:t>
            </a:r>
            <a:r>
              <a:rPr lang="en-IN" dirty="0" smtClean="0"/>
              <a:t> </a:t>
            </a:r>
            <a:r>
              <a:rPr lang="en-IN" dirty="0" err="1" smtClean="0"/>
              <a:t>GraphX</a:t>
            </a:r>
            <a:endParaRPr lang="en-IN" dirty="0"/>
          </a:p>
        </p:txBody>
      </p:sp>
      <p:pic>
        <p:nvPicPr>
          <p:cNvPr id="4" name="Content Placeholder 3"/>
          <p:cNvPicPr>
            <a:picLocks noGrp="1" noChangeAspect="1"/>
          </p:cNvPicPr>
          <p:nvPr>
            <p:ph sz="quarter" idx="1"/>
          </p:nvPr>
        </p:nvPicPr>
        <p:blipFill>
          <a:blip r:embed="rId2"/>
          <a:stretch>
            <a:fillRect/>
          </a:stretch>
        </p:blipFill>
        <p:spPr>
          <a:xfrm>
            <a:off x="683568" y="1700808"/>
            <a:ext cx="7848871" cy="4536503"/>
          </a:xfrm>
          <a:prstGeom prst="rect">
            <a:avLst/>
          </a:prstGeom>
        </p:spPr>
      </p:pic>
    </p:spTree>
    <p:extLst>
      <p:ext uri="{BB962C8B-B14F-4D97-AF65-F5344CB8AC3E}">
        <p14:creationId xmlns:p14="http://schemas.microsoft.com/office/powerpoint/2010/main" val="26702608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Workflow using </a:t>
            </a:r>
            <a:r>
              <a:rPr lang="en-IN" dirty="0" err="1" smtClean="0"/>
              <a:t>GraphFrames</a:t>
            </a:r>
            <a:endParaRPr lang="en-IN" dirty="0"/>
          </a:p>
        </p:txBody>
      </p:sp>
      <p:sp>
        <p:nvSpPr>
          <p:cNvPr id="3" name="Content Placeholder 2"/>
          <p:cNvSpPr>
            <a:spLocks noGrp="1"/>
          </p:cNvSpPr>
          <p:nvPr>
            <p:ph sz="quarter" idx="1"/>
          </p:nvPr>
        </p:nvSpPr>
        <p:spPr/>
        <p:txBody>
          <a:bodyPr/>
          <a:lstStyle/>
          <a:p>
            <a:r>
              <a:rPr lang="en-IN" dirty="0" smtClean="0"/>
              <a:t>Load data as </a:t>
            </a:r>
            <a:r>
              <a:rPr lang="en-IN" dirty="0" err="1" smtClean="0"/>
              <a:t>DataFrames</a:t>
            </a:r>
            <a:r>
              <a:rPr lang="en-IN" dirty="0" smtClean="0"/>
              <a:t> (from a CSV file or any other type of file)</a:t>
            </a:r>
          </a:p>
          <a:p>
            <a:pPr lvl="1"/>
            <a:r>
              <a:rPr lang="en-IN" dirty="0" smtClean="0"/>
              <a:t>One </a:t>
            </a:r>
            <a:r>
              <a:rPr lang="en-IN" dirty="0" err="1" smtClean="0"/>
              <a:t>DataFrame</a:t>
            </a:r>
            <a:r>
              <a:rPr lang="en-IN" dirty="0" smtClean="0"/>
              <a:t> for vertices</a:t>
            </a:r>
          </a:p>
          <a:p>
            <a:pPr lvl="1"/>
            <a:r>
              <a:rPr lang="en-IN" dirty="0" smtClean="0"/>
              <a:t>One </a:t>
            </a:r>
            <a:r>
              <a:rPr lang="en-IN" dirty="0" err="1" smtClean="0"/>
              <a:t>DataFrame</a:t>
            </a:r>
            <a:r>
              <a:rPr lang="en-IN" dirty="0" smtClean="0"/>
              <a:t> for edges</a:t>
            </a:r>
          </a:p>
          <a:p>
            <a:r>
              <a:rPr lang="en-IN" dirty="0" smtClean="0"/>
              <a:t>Import </a:t>
            </a:r>
            <a:r>
              <a:rPr lang="en-IN" dirty="0" err="1" smtClean="0"/>
              <a:t>GraphFrame</a:t>
            </a:r>
            <a:r>
              <a:rPr lang="en-IN" dirty="0" smtClean="0"/>
              <a:t> package</a:t>
            </a:r>
          </a:p>
          <a:p>
            <a:r>
              <a:rPr lang="en-IN" dirty="0" smtClean="0"/>
              <a:t>Create </a:t>
            </a:r>
            <a:r>
              <a:rPr lang="en-IN" dirty="0" err="1" smtClean="0"/>
              <a:t>GraphFrame</a:t>
            </a:r>
            <a:r>
              <a:rPr lang="en-IN" dirty="0" smtClean="0"/>
              <a:t> (Graph essentially) from above two </a:t>
            </a:r>
            <a:r>
              <a:rPr lang="en-IN" dirty="0" err="1" smtClean="0"/>
              <a:t>dataframes</a:t>
            </a:r>
            <a:endParaRPr lang="en-IN" dirty="0" smtClean="0"/>
          </a:p>
          <a:p>
            <a:pPr lvl="1"/>
            <a:r>
              <a:rPr lang="en-IN" dirty="0" smtClean="0"/>
              <a:t>Graph1 = </a:t>
            </a:r>
            <a:r>
              <a:rPr lang="en-IN" dirty="0" err="1" smtClean="0"/>
              <a:t>GraphFrame</a:t>
            </a:r>
            <a:r>
              <a:rPr lang="en-IN" dirty="0" smtClean="0"/>
              <a:t>(</a:t>
            </a:r>
            <a:r>
              <a:rPr lang="en-IN" dirty="0" err="1" smtClean="0"/>
              <a:t>vertexDF</a:t>
            </a:r>
            <a:r>
              <a:rPr lang="en-IN" dirty="0" smtClean="0"/>
              <a:t>, </a:t>
            </a:r>
            <a:r>
              <a:rPr lang="en-IN" dirty="0" err="1" smtClean="0"/>
              <a:t>edgeDF</a:t>
            </a:r>
            <a:r>
              <a:rPr lang="en-IN" dirty="0" smtClean="0"/>
              <a:t>)</a:t>
            </a:r>
          </a:p>
          <a:p>
            <a:r>
              <a:rPr lang="en-IN" dirty="0" smtClean="0"/>
              <a:t>Voila, start querying</a:t>
            </a:r>
            <a:endParaRPr lang="en-IN" dirty="0"/>
          </a:p>
        </p:txBody>
      </p:sp>
    </p:spTree>
    <p:extLst>
      <p:ext uri="{BB962C8B-B14F-4D97-AF65-F5344CB8AC3E}">
        <p14:creationId xmlns:p14="http://schemas.microsoft.com/office/powerpoint/2010/main" val="33161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a:t>
            </a:r>
            <a:endParaRPr lang="en-US" dirty="0"/>
          </a:p>
        </p:txBody>
      </p:sp>
      <p:sp>
        <p:nvSpPr>
          <p:cNvPr id="3" name="Content Placeholder 2"/>
          <p:cNvSpPr>
            <a:spLocks noGrp="1"/>
          </p:cNvSpPr>
          <p:nvPr>
            <p:ph sz="quarter" idx="1"/>
          </p:nvPr>
        </p:nvSpPr>
        <p:spPr/>
        <p:txBody>
          <a:bodyPr/>
          <a:lstStyle/>
          <a:p>
            <a:r>
              <a:rPr lang="en-US" dirty="0" smtClean="0"/>
              <a:t>Three types</a:t>
            </a:r>
          </a:p>
          <a:p>
            <a:pPr lvl="1"/>
            <a:r>
              <a:rPr lang="en-US" dirty="0" smtClean="0"/>
              <a:t>Simple Queries</a:t>
            </a:r>
          </a:p>
          <a:p>
            <a:pPr lvl="1"/>
            <a:r>
              <a:rPr lang="en-US" dirty="0" smtClean="0"/>
              <a:t>Motif </a:t>
            </a:r>
          </a:p>
          <a:p>
            <a:pPr lvl="1"/>
            <a:r>
              <a:rPr lang="en-US" dirty="0" smtClean="0"/>
              <a:t>Graph Algorithms</a:t>
            </a:r>
            <a:endParaRPr lang="en-US" dirty="0"/>
          </a:p>
        </p:txBody>
      </p:sp>
    </p:spTree>
    <p:extLst>
      <p:ext uri="{BB962C8B-B14F-4D97-AF65-F5344CB8AC3E}">
        <p14:creationId xmlns:p14="http://schemas.microsoft.com/office/powerpoint/2010/main" val="1363346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3" name="Content Placeholder 2"/>
          <p:cNvSpPr>
            <a:spLocks noGrp="1"/>
          </p:cNvSpPr>
          <p:nvPr>
            <p:ph sz="quarter" idx="1"/>
          </p:nvPr>
        </p:nvSpPr>
        <p:spPr/>
        <p:txBody>
          <a:bodyPr/>
          <a:lstStyle/>
          <a:p>
            <a:r>
              <a:rPr lang="en-IN" dirty="0" smtClean="0"/>
              <a:t>Let us understand this with help of an example</a:t>
            </a:r>
          </a:p>
          <a:p>
            <a:r>
              <a:rPr lang="en-IN" dirty="0" smtClean="0"/>
              <a:t>A handy one would be flight data</a:t>
            </a:r>
          </a:p>
          <a:p>
            <a:r>
              <a:rPr lang="en-IN" dirty="0" smtClean="0"/>
              <a:t>CSV file </a:t>
            </a:r>
          </a:p>
          <a:p>
            <a:pPr lvl="1"/>
            <a:r>
              <a:rPr lang="en-IN" dirty="0" smtClean="0"/>
              <a:t>Each row contains info about a particular flight</a:t>
            </a:r>
          </a:p>
          <a:p>
            <a:pPr lvl="1"/>
            <a:r>
              <a:rPr lang="en-IN" dirty="0" err="1" smtClean="0"/>
              <a:t>Eg</a:t>
            </a:r>
            <a:r>
              <a:rPr lang="en-IN" dirty="0" smtClean="0"/>
              <a:t>. Source, destination, date, departure, arrival, late?, carrier </a:t>
            </a:r>
            <a:r>
              <a:rPr lang="en-IN" dirty="0" err="1" smtClean="0"/>
              <a:t>etc</a:t>
            </a:r>
            <a:endParaRPr lang="en-IN" dirty="0" smtClean="0"/>
          </a:p>
          <a:p>
            <a:r>
              <a:rPr lang="en-IN" dirty="0" smtClean="0"/>
              <a:t>We can start asking questions here</a:t>
            </a:r>
          </a:p>
        </p:txBody>
      </p:sp>
    </p:spTree>
    <p:extLst>
      <p:ext uri="{BB962C8B-B14F-4D97-AF65-F5344CB8AC3E}">
        <p14:creationId xmlns:p14="http://schemas.microsoft.com/office/powerpoint/2010/main" val="4042476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Queries</a:t>
            </a:r>
            <a:endParaRPr lang="en-IN" dirty="0"/>
          </a:p>
        </p:txBody>
      </p:sp>
      <p:sp>
        <p:nvSpPr>
          <p:cNvPr id="3" name="Content Placeholder 2"/>
          <p:cNvSpPr>
            <a:spLocks noGrp="1"/>
          </p:cNvSpPr>
          <p:nvPr>
            <p:ph sz="quarter" idx="1"/>
          </p:nvPr>
        </p:nvSpPr>
        <p:spPr/>
        <p:txBody>
          <a:bodyPr/>
          <a:lstStyle/>
          <a:p>
            <a:r>
              <a:rPr lang="en-IN" dirty="0"/>
              <a:t>SQL queries on vertices &amp; edges</a:t>
            </a:r>
          </a:p>
          <a:p>
            <a:pPr lvl="1"/>
            <a:r>
              <a:rPr lang="en-IN" dirty="0"/>
              <a:t>E.g., what trips are most likely to have significant delays</a:t>
            </a:r>
            <a:r>
              <a:rPr lang="en-IN" dirty="0" smtClean="0"/>
              <a:t>?</a:t>
            </a:r>
          </a:p>
          <a:p>
            <a:pPr lvl="1"/>
            <a:r>
              <a:rPr lang="en-IN" dirty="0" smtClean="0"/>
              <a:t>SQL query?</a:t>
            </a:r>
            <a:endParaRPr lang="en-IN" dirty="0"/>
          </a:p>
          <a:p>
            <a:endParaRPr lang="en-IN" dirty="0"/>
          </a:p>
          <a:p>
            <a:r>
              <a:rPr lang="en-IN" dirty="0"/>
              <a:t>Graph </a:t>
            </a:r>
            <a:r>
              <a:rPr lang="en-IN" dirty="0" smtClean="0"/>
              <a:t>queries</a:t>
            </a:r>
          </a:p>
          <a:p>
            <a:pPr lvl="1"/>
            <a:r>
              <a:rPr lang="en-IN" dirty="0" smtClean="0"/>
              <a:t> </a:t>
            </a:r>
            <a:r>
              <a:rPr lang="en-IN" dirty="0"/>
              <a:t>Vertex </a:t>
            </a:r>
            <a:r>
              <a:rPr lang="en-IN" dirty="0" smtClean="0"/>
              <a:t>degrees</a:t>
            </a:r>
          </a:p>
          <a:p>
            <a:pPr lvl="1"/>
            <a:r>
              <a:rPr lang="en-IN" dirty="0"/>
              <a:t> </a:t>
            </a:r>
            <a:r>
              <a:rPr lang="en-IN" dirty="0" smtClean="0"/>
              <a:t>Edges </a:t>
            </a:r>
            <a:r>
              <a:rPr lang="en-IN" dirty="0"/>
              <a:t>per vertex (incoming, outgoing, total</a:t>
            </a:r>
            <a:r>
              <a:rPr lang="en-IN" dirty="0" smtClean="0"/>
              <a:t>)</a:t>
            </a:r>
          </a:p>
          <a:p>
            <a:pPr lvl="1"/>
            <a:r>
              <a:rPr lang="en-IN" dirty="0" smtClean="0"/>
              <a:t>SQL query?</a:t>
            </a:r>
            <a:endParaRPr lang="en-IN" dirty="0"/>
          </a:p>
          <a:p>
            <a:r>
              <a:rPr lang="en-IN" dirty="0" smtClean="0"/>
              <a:t>Triplets</a:t>
            </a:r>
            <a:endParaRPr lang="en-IN" dirty="0"/>
          </a:p>
          <a:p>
            <a:pPr lvl="1"/>
            <a:r>
              <a:rPr lang="en-IN" dirty="0" smtClean="0"/>
              <a:t>Join </a:t>
            </a:r>
            <a:r>
              <a:rPr lang="en-IN" dirty="0"/>
              <a:t>vertices and edges to get (</a:t>
            </a:r>
            <a:r>
              <a:rPr lang="en-IN" dirty="0" err="1"/>
              <a:t>src</a:t>
            </a:r>
            <a:r>
              <a:rPr lang="en-IN" dirty="0"/>
              <a:t>, edge, </a:t>
            </a:r>
            <a:r>
              <a:rPr lang="en-IN" dirty="0" err="1"/>
              <a:t>dst</a:t>
            </a:r>
            <a:r>
              <a:rPr lang="en-IN" dirty="0" smtClean="0"/>
              <a:t>)</a:t>
            </a:r>
          </a:p>
          <a:p>
            <a:endParaRPr lang="en-IN" dirty="0"/>
          </a:p>
        </p:txBody>
      </p:sp>
    </p:spTree>
    <p:extLst>
      <p:ext uri="{BB962C8B-B14F-4D97-AF65-F5344CB8AC3E}">
        <p14:creationId xmlns:p14="http://schemas.microsoft.com/office/powerpoint/2010/main" val="391315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Let’s dig deeper</a:t>
            </a:r>
            <a:endParaRPr lang="en-IN" dirty="0"/>
          </a:p>
        </p:txBody>
      </p:sp>
      <p:sp>
        <p:nvSpPr>
          <p:cNvPr id="3" name="Content Placeholder 2"/>
          <p:cNvSpPr>
            <a:spLocks noGrp="1"/>
          </p:cNvSpPr>
          <p:nvPr>
            <p:ph sz="quarter" idx="1"/>
          </p:nvPr>
        </p:nvSpPr>
        <p:spPr/>
        <p:txBody>
          <a:bodyPr/>
          <a:lstStyle/>
          <a:p>
            <a:r>
              <a:rPr lang="en-IN" dirty="0" smtClean="0"/>
              <a:t>How about finding all one hop flights from a carrier from Delhi to Mumbai, but there should be no direct connection between Mumbai to Delhi?</a:t>
            </a:r>
          </a:p>
          <a:p>
            <a:pPr lvl="1"/>
            <a:r>
              <a:rPr lang="en-IN" dirty="0" smtClean="0"/>
              <a:t>SQL query?</a:t>
            </a:r>
          </a:p>
          <a:p>
            <a:r>
              <a:rPr lang="en-IN" dirty="0" smtClean="0"/>
              <a:t>Let us assume flights to London are very delayed. They are all one hop flights with the hop being Mumbai. Heathrow suspects that Mumbai is the culprit. How can we figure out if Mumbai is to be blamed? </a:t>
            </a:r>
            <a:endParaRPr lang="en-IN" dirty="0"/>
          </a:p>
        </p:txBody>
      </p:sp>
    </p:spTree>
    <p:extLst>
      <p:ext uri="{BB962C8B-B14F-4D97-AF65-F5344CB8AC3E}">
        <p14:creationId xmlns:p14="http://schemas.microsoft.com/office/powerpoint/2010/main" val="317676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628800"/>
            <a:ext cx="8504238" cy="4248472"/>
          </a:xfrm>
          <a:prstGeom prst="rect">
            <a:avLst/>
          </a:prstGeom>
        </p:spPr>
      </p:pic>
    </p:spTree>
    <p:extLst>
      <p:ext uri="{BB962C8B-B14F-4D97-AF65-F5344CB8AC3E}">
        <p14:creationId xmlns:p14="http://schemas.microsoft.com/office/powerpoint/2010/main" val="8329412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844824"/>
            <a:ext cx="8504238" cy="3888432"/>
          </a:xfrm>
          <a:prstGeom prst="rect">
            <a:avLst/>
          </a:prstGeom>
        </p:spPr>
      </p:pic>
    </p:spTree>
    <p:extLst>
      <p:ext uri="{BB962C8B-B14F-4D97-AF65-F5344CB8AC3E}">
        <p14:creationId xmlns:p14="http://schemas.microsoft.com/office/powerpoint/2010/main" val="12194015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772816"/>
            <a:ext cx="8504238" cy="4032448"/>
          </a:xfrm>
          <a:prstGeom prst="rect">
            <a:avLst/>
          </a:prstGeom>
        </p:spPr>
      </p:pic>
    </p:spTree>
    <p:extLst>
      <p:ext uri="{BB962C8B-B14F-4D97-AF65-F5344CB8AC3E}">
        <p14:creationId xmlns:p14="http://schemas.microsoft.com/office/powerpoint/2010/main" val="268480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Graphs</a:t>
            </a:r>
            <a:endParaRPr lang="en-IN" dirty="0"/>
          </a:p>
        </p:txBody>
      </p:sp>
      <p:sp>
        <p:nvSpPr>
          <p:cNvPr id="3" name="Content Placeholder 2"/>
          <p:cNvSpPr>
            <a:spLocks noGrp="1"/>
          </p:cNvSpPr>
          <p:nvPr>
            <p:ph sz="quarter" idx="1"/>
          </p:nvPr>
        </p:nvSpPr>
        <p:spPr>
          <a:xfrm>
            <a:off x="301752" y="1527048"/>
            <a:ext cx="8503920" cy="4854280"/>
          </a:xfrm>
        </p:spPr>
        <p:txBody>
          <a:bodyPr>
            <a:normAutofit lnSpcReduction="10000"/>
          </a:bodyPr>
          <a:lstStyle/>
          <a:p>
            <a:r>
              <a:rPr lang="en-IN" dirty="0" smtClean="0"/>
              <a:t>Graphs “also called networks” are ubiquitous for web applications (and other use cases as well)</a:t>
            </a:r>
          </a:p>
          <a:p>
            <a:r>
              <a:rPr lang="en-IN" dirty="0" smtClean="0"/>
              <a:t>Consists of nodes and edges</a:t>
            </a:r>
          </a:p>
          <a:p>
            <a:pPr lvl="1"/>
            <a:r>
              <a:rPr lang="en-IN" dirty="0" smtClean="0"/>
              <a:t>Node (or vertex) is an object</a:t>
            </a:r>
          </a:p>
          <a:p>
            <a:pPr lvl="1"/>
            <a:r>
              <a:rPr lang="en-IN" dirty="0" smtClean="0"/>
              <a:t>Edge is relation between any two objects</a:t>
            </a:r>
          </a:p>
          <a:p>
            <a:pPr lvl="1"/>
            <a:r>
              <a:rPr lang="en-IN" dirty="0"/>
              <a:t>Could be directed or </a:t>
            </a:r>
            <a:r>
              <a:rPr lang="en-IN" dirty="0" smtClean="0"/>
              <a:t>undirected</a:t>
            </a:r>
          </a:p>
          <a:p>
            <a:r>
              <a:rPr lang="en-IN" dirty="0" err="1" smtClean="0"/>
              <a:t>Eg</a:t>
            </a:r>
            <a:r>
              <a:rPr lang="en-IN" dirty="0" smtClean="0"/>
              <a:t>. Facebook network, LinkedIn, IOT – Graph of Graphs</a:t>
            </a:r>
          </a:p>
          <a:p>
            <a:r>
              <a:rPr lang="en-IN" dirty="0" smtClean="0"/>
              <a:t>Why graphs?</a:t>
            </a:r>
          </a:p>
          <a:p>
            <a:pPr lvl="1"/>
            <a:r>
              <a:rPr lang="en-IN" dirty="0" smtClean="0"/>
              <a:t>Powerful and concise way to explore semantic relationships between entities</a:t>
            </a:r>
          </a:p>
          <a:p>
            <a:pPr lvl="1"/>
            <a:r>
              <a:rPr lang="en-IN" dirty="0" smtClean="0"/>
              <a:t>Allows us to see how communities evolve (topology analysis)</a:t>
            </a:r>
          </a:p>
          <a:p>
            <a:pPr marL="0" indent="0">
              <a:buNone/>
            </a:pPr>
            <a:endParaRPr lang="en-IN" dirty="0"/>
          </a:p>
        </p:txBody>
      </p:sp>
    </p:spTree>
    <p:extLst>
      <p:ext uri="{BB962C8B-B14F-4D97-AF65-F5344CB8AC3E}">
        <p14:creationId xmlns:p14="http://schemas.microsoft.com/office/powerpoint/2010/main" val="32028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700808"/>
            <a:ext cx="8504238" cy="4176464"/>
          </a:xfrm>
          <a:prstGeom prst="rect">
            <a:avLst/>
          </a:prstGeom>
        </p:spPr>
      </p:pic>
    </p:spTree>
    <p:extLst>
      <p:ext uri="{BB962C8B-B14F-4D97-AF65-F5344CB8AC3E}">
        <p14:creationId xmlns:p14="http://schemas.microsoft.com/office/powerpoint/2010/main" val="87765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a:t>
            </a:r>
            <a:endParaRPr lang="en-US" dirty="0"/>
          </a:p>
        </p:txBody>
      </p:sp>
      <p:pic>
        <p:nvPicPr>
          <p:cNvPr id="4" name="Content Placeholder 3"/>
          <p:cNvPicPr>
            <a:picLocks noGrp="1" noChangeAspect="1"/>
          </p:cNvPicPr>
          <p:nvPr>
            <p:ph sz="quarter" idx="1"/>
          </p:nvPr>
        </p:nvPicPr>
        <p:blipFill>
          <a:blip r:embed="rId2"/>
          <a:stretch>
            <a:fillRect/>
          </a:stretch>
        </p:blipFill>
        <p:spPr>
          <a:xfrm>
            <a:off x="301625" y="1772816"/>
            <a:ext cx="8504238" cy="4320480"/>
          </a:xfrm>
          <a:prstGeom prst="rect">
            <a:avLst/>
          </a:prstGeom>
        </p:spPr>
      </p:pic>
    </p:spTree>
    <p:extLst>
      <p:ext uri="{BB962C8B-B14F-4D97-AF65-F5344CB8AC3E}">
        <p14:creationId xmlns:p14="http://schemas.microsoft.com/office/powerpoint/2010/main" val="1603937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Algorithms</a:t>
            </a:r>
            <a:endParaRPr lang="en-US" dirty="0"/>
          </a:p>
        </p:txBody>
      </p:sp>
      <p:sp>
        <p:nvSpPr>
          <p:cNvPr id="3" name="Content Placeholder 2"/>
          <p:cNvSpPr>
            <a:spLocks noGrp="1"/>
          </p:cNvSpPr>
          <p:nvPr>
            <p:ph sz="quarter" idx="1"/>
          </p:nvPr>
        </p:nvSpPr>
        <p:spPr/>
        <p:txBody>
          <a:bodyPr/>
          <a:lstStyle/>
          <a:p>
            <a:r>
              <a:rPr lang="en-US" dirty="0" smtClean="0"/>
              <a:t>PageRank</a:t>
            </a:r>
          </a:p>
          <a:p>
            <a:pPr lvl="1"/>
            <a:r>
              <a:rPr lang="en-US" dirty="0" smtClean="0"/>
              <a:t>Find important vertices (Influential connections or hubs)</a:t>
            </a:r>
          </a:p>
          <a:p>
            <a:r>
              <a:rPr lang="en-US" dirty="0" smtClean="0"/>
              <a:t>BFS, Shortest paths</a:t>
            </a:r>
          </a:p>
          <a:p>
            <a:pPr lvl="1"/>
            <a:r>
              <a:rPr lang="en-US" dirty="0" smtClean="0"/>
              <a:t>Find paths between sets of vertices</a:t>
            </a:r>
          </a:p>
          <a:p>
            <a:r>
              <a:rPr lang="en-US" dirty="0" smtClean="0"/>
              <a:t>Label propagation </a:t>
            </a:r>
          </a:p>
          <a:p>
            <a:pPr lvl="1"/>
            <a:r>
              <a:rPr lang="en-US" dirty="0" smtClean="0"/>
              <a:t>Communities</a:t>
            </a:r>
          </a:p>
          <a:p>
            <a:pPr lvl="1"/>
            <a:r>
              <a:rPr lang="en-US" dirty="0" smtClean="0"/>
              <a:t>Groups of vertices</a:t>
            </a:r>
          </a:p>
          <a:p>
            <a:r>
              <a:rPr lang="en-US" dirty="0" smtClean="0"/>
              <a:t>Many others</a:t>
            </a:r>
          </a:p>
          <a:p>
            <a:r>
              <a:rPr lang="en-US" dirty="0" err="1" smtClean="0"/>
              <a:t>Algos</a:t>
            </a:r>
            <a:r>
              <a:rPr lang="en-US" dirty="0" smtClean="0"/>
              <a:t> mostly wrapper to </a:t>
            </a:r>
            <a:r>
              <a:rPr lang="en-US" dirty="0" err="1" smtClean="0"/>
              <a:t>GraphX</a:t>
            </a:r>
            <a:endParaRPr lang="en-US" dirty="0" smtClean="0"/>
          </a:p>
          <a:p>
            <a:pPr lvl="1"/>
            <a:r>
              <a:rPr lang="en-US" dirty="0" smtClean="0"/>
              <a:t>Some are implemented using </a:t>
            </a:r>
            <a:r>
              <a:rPr lang="en-US" dirty="0" err="1" smtClean="0"/>
              <a:t>DataFrames</a:t>
            </a:r>
            <a:endParaRPr lang="en-US" dirty="0" smtClean="0"/>
          </a:p>
          <a:p>
            <a:pPr lvl="1"/>
            <a:endParaRPr lang="en-US" dirty="0"/>
          </a:p>
        </p:txBody>
      </p:sp>
    </p:spTree>
    <p:extLst>
      <p:ext uri="{BB962C8B-B14F-4D97-AF65-F5344CB8AC3E}">
        <p14:creationId xmlns:p14="http://schemas.microsoft.com/office/powerpoint/2010/main" val="6827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PageRank</a:t>
            </a:r>
            <a:endParaRPr lang="en-IN" dirty="0"/>
          </a:p>
        </p:txBody>
      </p:sp>
      <p:pic>
        <p:nvPicPr>
          <p:cNvPr id="1026" name="Picture 2" descr="https://upload.wikimedia.org/wikipedia/commons/thumb/f/fb/PageRanks-Example.svg/400px-PageRanks-Example.svg.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403648" y="1772816"/>
            <a:ext cx="6408712"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133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PageRank</a:t>
            </a:r>
            <a:endParaRPr lang="en-IN" dirty="0"/>
          </a:p>
        </p:txBody>
      </p:sp>
      <p:pic>
        <p:nvPicPr>
          <p:cNvPr id="4" name="Content Placeholder 3"/>
          <p:cNvPicPr>
            <a:picLocks noGrp="1" noChangeAspect="1"/>
          </p:cNvPicPr>
          <p:nvPr>
            <p:ph sz="quarter" idx="1"/>
          </p:nvPr>
        </p:nvPicPr>
        <p:blipFill>
          <a:blip r:embed="rId2"/>
          <a:stretch>
            <a:fillRect/>
          </a:stretch>
        </p:blipFill>
        <p:spPr>
          <a:xfrm>
            <a:off x="899592" y="1916832"/>
            <a:ext cx="7632848" cy="3888432"/>
          </a:xfrm>
          <a:prstGeom prst="rect">
            <a:avLst/>
          </a:prstGeom>
        </p:spPr>
      </p:pic>
    </p:spTree>
    <p:extLst>
      <p:ext uri="{BB962C8B-B14F-4D97-AF65-F5344CB8AC3E}">
        <p14:creationId xmlns:p14="http://schemas.microsoft.com/office/powerpoint/2010/main" val="3202961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PageRank</a:t>
            </a:r>
            <a:endParaRPr lang="en-IN" dirty="0"/>
          </a:p>
        </p:txBody>
      </p:sp>
      <p:pic>
        <p:nvPicPr>
          <p:cNvPr id="4" name="Content Placeholder 3"/>
          <p:cNvPicPr>
            <a:picLocks noGrp="1" noChangeAspect="1"/>
          </p:cNvPicPr>
          <p:nvPr>
            <p:ph sz="quarter" idx="1"/>
          </p:nvPr>
        </p:nvPicPr>
        <p:blipFill>
          <a:blip r:embed="rId2"/>
          <a:stretch>
            <a:fillRect/>
          </a:stretch>
        </p:blipFill>
        <p:spPr>
          <a:xfrm>
            <a:off x="1115616" y="1844824"/>
            <a:ext cx="7344816" cy="3888432"/>
          </a:xfrm>
          <a:prstGeom prst="rect">
            <a:avLst/>
          </a:prstGeom>
        </p:spPr>
      </p:pic>
    </p:spTree>
    <p:extLst>
      <p:ext uri="{BB962C8B-B14F-4D97-AF65-F5344CB8AC3E}">
        <p14:creationId xmlns:p14="http://schemas.microsoft.com/office/powerpoint/2010/main" val="2587214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PageRank</a:t>
            </a:r>
            <a:endParaRPr lang="en-IN" dirty="0"/>
          </a:p>
        </p:txBody>
      </p:sp>
      <p:pic>
        <p:nvPicPr>
          <p:cNvPr id="4" name="Content Placeholder 3"/>
          <p:cNvPicPr>
            <a:picLocks noGrp="1" noChangeAspect="1"/>
          </p:cNvPicPr>
          <p:nvPr>
            <p:ph sz="quarter" idx="1"/>
          </p:nvPr>
        </p:nvPicPr>
        <p:blipFill>
          <a:blip r:embed="rId2"/>
          <a:stretch>
            <a:fillRect/>
          </a:stretch>
        </p:blipFill>
        <p:spPr>
          <a:xfrm>
            <a:off x="899592" y="1916832"/>
            <a:ext cx="7488832" cy="3888432"/>
          </a:xfrm>
          <a:prstGeom prst="rect">
            <a:avLst/>
          </a:prstGeom>
        </p:spPr>
      </p:pic>
    </p:spTree>
    <p:extLst>
      <p:ext uri="{BB962C8B-B14F-4D97-AF65-F5344CB8AC3E}">
        <p14:creationId xmlns:p14="http://schemas.microsoft.com/office/powerpoint/2010/main" val="2239115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Save and Load</a:t>
            </a:r>
            <a:endParaRPr lang="en-IN" dirty="0"/>
          </a:p>
        </p:txBody>
      </p:sp>
      <p:sp>
        <p:nvSpPr>
          <p:cNvPr id="3" name="Content Placeholder 2"/>
          <p:cNvSpPr>
            <a:spLocks noGrp="1"/>
          </p:cNvSpPr>
          <p:nvPr>
            <p:ph sz="quarter" idx="1"/>
          </p:nvPr>
        </p:nvSpPr>
        <p:spPr/>
        <p:txBody>
          <a:bodyPr/>
          <a:lstStyle/>
          <a:p>
            <a:r>
              <a:rPr lang="en-IN" dirty="0"/>
              <a:t>Save &amp; load the </a:t>
            </a:r>
            <a:r>
              <a:rPr lang="en-IN" dirty="0" err="1"/>
              <a:t>DataFrames</a:t>
            </a:r>
            <a:r>
              <a:rPr lang="en-IN" dirty="0"/>
              <a:t>.</a:t>
            </a:r>
          </a:p>
          <a:p>
            <a:r>
              <a:rPr lang="en-IN" dirty="0"/>
              <a:t>vertices = </a:t>
            </a:r>
            <a:r>
              <a:rPr lang="en-IN" dirty="0" err="1"/>
              <a:t>sqlContext.read.parquet</a:t>
            </a:r>
            <a:r>
              <a:rPr lang="en-IN" dirty="0"/>
              <a:t>(...)</a:t>
            </a:r>
          </a:p>
          <a:p>
            <a:r>
              <a:rPr lang="en-IN" dirty="0"/>
              <a:t>edges = </a:t>
            </a:r>
            <a:r>
              <a:rPr lang="en-IN" dirty="0" err="1"/>
              <a:t>sqlContext.read.parquet</a:t>
            </a:r>
            <a:r>
              <a:rPr lang="en-IN" dirty="0"/>
              <a:t>(...)</a:t>
            </a:r>
          </a:p>
          <a:p>
            <a:r>
              <a:rPr lang="en-IN" dirty="0"/>
              <a:t>g = </a:t>
            </a:r>
            <a:r>
              <a:rPr lang="en-IN" dirty="0" err="1"/>
              <a:t>GraphFrame</a:t>
            </a:r>
            <a:r>
              <a:rPr lang="en-IN" dirty="0"/>
              <a:t>(vertices, edges)</a:t>
            </a:r>
          </a:p>
          <a:p>
            <a:r>
              <a:rPr lang="en-IN" dirty="0" err="1"/>
              <a:t>g.vertices.write.parquet</a:t>
            </a:r>
            <a:r>
              <a:rPr lang="en-IN" dirty="0"/>
              <a:t>(...)</a:t>
            </a:r>
          </a:p>
          <a:p>
            <a:r>
              <a:rPr lang="en-IN" dirty="0" err="1"/>
              <a:t>g.edges.write.parquet</a:t>
            </a:r>
            <a:r>
              <a:rPr lang="en-IN" dirty="0"/>
              <a:t>(...)</a:t>
            </a:r>
          </a:p>
        </p:txBody>
      </p:sp>
    </p:spTree>
    <p:extLst>
      <p:ext uri="{BB962C8B-B14F-4D97-AF65-F5344CB8AC3E}">
        <p14:creationId xmlns:p14="http://schemas.microsoft.com/office/powerpoint/2010/main" val="5367674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Creating a Graph</a:t>
            </a:r>
            <a:endParaRPr lang="en-IN" dirty="0"/>
          </a:p>
        </p:txBody>
      </p:sp>
      <p:sp>
        <p:nvSpPr>
          <p:cNvPr id="3" name="Content Placeholder 2"/>
          <p:cNvSpPr>
            <a:spLocks noGrp="1"/>
          </p:cNvSpPr>
          <p:nvPr>
            <p:ph sz="quarter" idx="1"/>
          </p:nvPr>
        </p:nvSpPr>
        <p:spPr/>
        <p:txBody>
          <a:bodyPr/>
          <a:lstStyle/>
          <a:p>
            <a:r>
              <a:rPr lang="en-IN" dirty="0" smtClean="0"/>
              <a:t>Let us imitate social network graph</a:t>
            </a:r>
          </a:p>
          <a:p>
            <a:r>
              <a:rPr lang="en-IN" dirty="0" smtClean="0"/>
              <a:t>Vertex represents user</a:t>
            </a:r>
          </a:p>
          <a:p>
            <a:r>
              <a:rPr lang="en-IN" dirty="0" smtClean="0"/>
              <a:t>Directed edge represents follow relationship</a:t>
            </a:r>
          </a:p>
          <a:p>
            <a:endParaRPr lang="en-IN"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sz="quarter" idx="1"/>
          </p:nvPr>
        </p:nvPicPr>
        <p:blipFill>
          <a:blip r:embed="rId2" cstate="print"/>
          <a:srcRect/>
          <a:stretch>
            <a:fillRect/>
          </a:stretch>
        </p:blipFill>
        <p:spPr bwMode="auto">
          <a:xfrm>
            <a:off x="443706" y="2132856"/>
            <a:ext cx="8220075" cy="34563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Terminology</a:t>
            </a:r>
            <a:endParaRPr lang="en-IN" dirty="0"/>
          </a:p>
        </p:txBody>
      </p:sp>
      <p:pic>
        <p:nvPicPr>
          <p:cNvPr id="1026" name="Picture 2"/>
          <p:cNvPicPr>
            <a:picLocks noGrp="1" noChangeAspect="1" noChangeArrowheads="1"/>
          </p:cNvPicPr>
          <p:nvPr>
            <p:ph sz="quarter" idx="1"/>
          </p:nvPr>
        </p:nvPicPr>
        <p:blipFill>
          <a:blip r:embed="rId2" cstate="print"/>
          <a:srcRect/>
          <a:stretch>
            <a:fillRect/>
          </a:stretch>
        </p:blipFill>
        <p:spPr bwMode="auto">
          <a:xfrm>
            <a:off x="611559" y="2132856"/>
            <a:ext cx="7992889" cy="35283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Hands On</a:t>
            </a:r>
            <a:endParaRPr lang="en-US" dirty="0"/>
          </a:p>
        </p:txBody>
      </p:sp>
      <p:sp>
        <p:nvSpPr>
          <p:cNvPr id="3" name="Content Placeholder 2"/>
          <p:cNvSpPr>
            <a:spLocks noGrp="1"/>
          </p:cNvSpPr>
          <p:nvPr>
            <p:ph sz="quarter" idx="1"/>
          </p:nvPr>
        </p:nvSpPr>
        <p:spPr/>
        <p:txBody>
          <a:bodyPr/>
          <a:lstStyle/>
          <a:p>
            <a:r>
              <a:rPr lang="en-US" dirty="0" smtClean="0"/>
              <a:t>Let us now move on to hands on</a:t>
            </a:r>
          </a:p>
          <a:p>
            <a:r>
              <a:rPr lang="en-US" dirty="0" smtClean="0"/>
              <a:t>We will first imitate a social network</a:t>
            </a:r>
          </a:p>
          <a:p>
            <a:r>
              <a:rPr lang="en-US" dirty="0" smtClean="0"/>
              <a:t>After that, we will move to an airline case study</a:t>
            </a:r>
            <a:endParaRPr lang="en-US" dirty="0"/>
          </a:p>
        </p:txBody>
      </p:sp>
    </p:spTree>
    <p:extLst>
      <p:ext uri="{BB962C8B-B14F-4D97-AF65-F5344CB8AC3E}">
        <p14:creationId xmlns:p14="http://schemas.microsoft.com/office/powerpoint/2010/main" val="125009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sz="quarter" idx="1"/>
          </p:nvPr>
        </p:nvPicPr>
        <p:blipFill>
          <a:blip r:embed="rId2" cstate="print"/>
          <a:srcRect/>
          <a:stretch>
            <a:fillRect/>
          </a:stretch>
        </p:blipFill>
        <p:spPr bwMode="auto">
          <a:xfrm>
            <a:off x="251521" y="1484784"/>
            <a:ext cx="3960440" cy="2009775"/>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251520" y="3573016"/>
            <a:ext cx="4032448" cy="1733550"/>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4788024" y="1628800"/>
            <a:ext cx="3456384" cy="23222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Graphs</a:t>
            </a:r>
            <a:endParaRPr lang="en-IN" dirty="0"/>
          </a:p>
        </p:txBody>
      </p:sp>
      <p:sp>
        <p:nvSpPr>
          <p:cNvPr id="3" name="Content Placeholder 2"/>
          <p:cNvSpPr>
            <a:spLocks noGrp="1"/>
          </p:cNvSpPr>
          <p:nvPr>
            <p:ph sz="quarter" idx="1"/>
          </p:nvPr>
        </p:nvSpPr>
        <p:spPr>
          <a:xfrm>
            <a:off x="301752" y="1527048"/>
            <a:ext cx="8503920" cy="5070304"/>
          </a:xfrm>
        </p:spPr>
        <p:txBody>
          <a:bodyPr>
            <a:normAutofit lnSpcReduction="10000"/>
          </a:bodyPr>
          <a:lstStyle/>
          <a:p>
            <a:r>
              <a:rPr lang="en-IN" dirty="0" smtClean="0"/>
              <a:t>Hmm…seems a lot like RDBMS</a:t>
            </a:r>
          </a:p>
          <a:p>
            <a:r>
              <a:rPr lang="en-IN" dirty="0" smtClean="0"/>
              <a:t>Both are highly structured</a:t>
            </a:r>
          </a:p>
          <a:p>
            <a:r>
              <a:rPr lang="en-IN" dirty="0" smtClean="0"/>
              <a:t>Data generally stored as collection of rows</a:t>
            </a:r>
          </a:p>
          <a:p>
            <a:r>
              <a:rPr lang="en-IN" dirty="0" smtClean="0"/>
              <a:t>But there is a huge difference </a:t>
            </a:r>
          </a:p>
          <a:p>
            <a:pPr lvl="1"/>
            <a:r>
              <a:rPr lang="en-IN" dirty="0" smtClean="0"/>
              <a:t>An edge in graph is a relationship that directly relates data items</a:t>
            </a:r>
          </a:p>
          <a:p>
            <a:pPr lvl="1"/>
            <a:r>
              <a:rPr lang="en-IN" dirty="0" smtClean="0"/>
              <a:t>It implies data is linked together directly</a:t>
            </a:r>
          </a:p>
          <a:p>
            <a:pPr lvl="1"/>
            <a:r>
              <a:rPr lang="en-IN" dirty="0" smtClean="0"/>
              <a:t>RDBMS on the other hand store links between data as tables. </a:t>
            </a:r>
          </a:p>
          <a:p>
            <a:pPr lvl="1"/>
            <a:r>
              <a:rPr lang="en-IN" dirty="0" smtClean="0"/>
              <a:t>Implies lots of joins to combine everything together</a:t>
            </a:r>
          </a:p>
          <a:p>
            <a:pPr lvl="1"/>
            <a:r>
              <a:rPr lang="en-IN" dirty="0" smtClean="0"/>
              <a:t>Makes retrieval of complex hierarchies a pain</a:t>
            </a:r>
          </a:p>
          <a:p>
            <a:pPr lvl="1"/>
            <a:r>
              <a:rPr lang="en-IN" dirty="0" err="1" smtClean="0"/>
              <a:t>Eg</a:t>
            </a:r>
            <a:r>
              <a:rPr lang="en-IN" dirty="0" smtClean="0"/>
              <a:t>. Who are the most influential people in your circle?</a:t>
            </a:r>
          </a:p>
          <a:p>
            <a:r>
              <a:rPr lang="en-IN" dirty="0" smtClean="0"/>
              <a:t>RDBMS not always efficient</a:t>
            </a:r>
          </a:p>
          <a:p>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Popularity of graph analytics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6645" y="1527175"/>
            <a:ext cx="8414197" cy="4572000"/>
          </a:xfrm>
        </p:spPr>
      </p:pic>
    </p:spTree>
    <p:extLst>
      <p:ext uri="{BB962C8B-B14F-4D97-AF65-F5344CB8AC3E}">
        <p14:creationId xmlns:p14="http://schemas.microsoft.com/office/powerpoint/2010/main" val="3131871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t>
            </a:r>
            <a:r>
              <a:rPr lang="en-US" dirty="0" err="1" smtClean="0"/>
              <a:t>vs</a:t>
            </a:r>
            <a:r>
              <a:rPr lang="en-US" dirty="0" smtClean="0"/>
              <a:t> RDBMS</a:t>
            </a:r>
            <a:endParaRPr lang="en-US" dirty="0"/>
          </a:p>
        </p:txBody>
      </p:sp>
      <p:sp>
        <p:nvSpPr>
          <p:cNvPr id="3" name="Content Placeholder 2"/>
          <p:cNvSpPr>
            <a:spLocks noGrp="1"/>
          </p:cNvSpPr>
          <p:nvPr>
            <p:ph sz="quarter" idx="1"/>
          </p:nvPr>
        </p:nvSpPr>
        <p:spPr/>
        <p:txBody>
          <a:bodyPr/>
          <a:lstStyle/>
          <a:p>
            <a:r>
              <a:rPr lang="en-US" dirty="0" smtClean="0"/>
              <a:t>Primary purpose of Graphs (DB and analytics) is to store and manage “highly connected and complex data”</a:t>
            </a:r>
          </a:p>
          <a:p>
            <a:r>
              <a:rPr lang="en-US" dirty="0" smtClean="0"/>
              <a:t>Efficient at handling high number of relationships between entities (data elements)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62" y="3813048"/>
            <a:ext cx="8089900" cy="2044700"/>
          </a:xfrm>
          <a:prstGeom prst="rect">
            <a:avLst/>
          </a:prstGeom>
        </p:spPr>
      </p:pic>
    </p:spTree>
    <p:extLst>
      <p:ext uri="{BB962C8B-B14F-4D97-AF65-F5344CB8AC3E}">
        <p14:creationId xmlns:p14="http://schemas.microsoft.com/office/powerpoint/2010/main" val="374255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Graphs </a:t>
            </a:r>
            <a:r>
              <a:rPr lang="en-IN" dirty="0" err="1" smtClean="0"/>
              <a:t>vs</a:t>
            </a:r>
            <a:r>
              <a:rPr lang="en-IN" dirty="0" smtClean="0"/>
              <a:t> RDBMS</a:t>
            </a:r>
            <a:endParaRPr lang="en-IN" dirty="0"/>
          </a:p>
        </p:txBody>
      </p:sp>
      <p:sp>
        <p:nvSpPr>
          <p:cNvPr id="3" name="Content Placeholder 2"/>
          <p:cNvSpPr>
            <a:spLocks noGrp="1"/>
          </p:cNvSpPr>
          <p:nvPr>
            <p:ph sz="quarter" idx="1"/>
          </p:nvPr>
        </p:nvSpPr>
        <p:spPr/>
        <p:txBody>
          <a:bodyPr>
            <a:normAutofit/>
          </a:bodyPr>
          <a:lstStyle/>
          <a:p>
            <a:r>
              <a:rPr lang="en-IN" dirty="0" smtClean="0"/>
              <a:t>Graphs can essentially be thought of as next generation relational databases</a:t>
            </a:r>
          </a:p>
          <a:p>
            <a:r>
              <a:rPr lang="en-IN" dirty="0" smtClean="0"/>
              <a:t>Eliminated need of costly joins</a:t>
            </a:r>
          </a:p>
          <a:p>
            <a:pPr lvl="1"/>
            <a:r>
              <a:rPr lang="en-IN" dirty="0" smtClean="0"/>
              <a:t>Since relationships are now stored as edges</a:t>
            </a:r>
          </a:p>
          <a:p>
            <a:r>
              <a:rPr lang="en-IN" dirty="0" smtClean="0"/>
              <a:t>As complexity of query increases, it becomes extremely costly</a:t>
            </a:r>
            <a:endParaRPr lang="en-IN" dirty="0"/>
          </a:p>
        </p:txBody>
      </p:sp>
    </p:spTree>
    <p:extLst>
      <p:ext uri="{BB962C8B-B14F-4D97-AF65-F5344CB8AC3E}">
        <p14:creationId xmlns:p14="http://schemas.microsoft.com/office/powerpoint/2010/main" val="32278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Civic">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1302</TotalTime>
  <Words>926</Words>
  <Application>Microsoft Macintosh PowerPoint</Application>
  <PresentationFormat>On-screen Show (4:3)</PresentationFormat>
  <Paragraphs>179</Paragraphs>
  <Slides>40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Georgia</vt:lpstr>
      <vt:lpstr>Wingdings</vt:lpstr>
      <vt:lpstr>Wingdings 2</vt:lpstr>
      <vt:lpstr>Civic</vt:lpstr>
      <vt:lpstr>Graph Analytics Using GraphFrames and GraphX</vt:lpstr>
      <vt:lpstr>Spark </vt:lpstr>
      <vt:lpstr>Graphs</vt:lpstr>
      <vt:lpstr>Terminology</vt:lpstr>
      <vt:lpstr>PowerPoint Presentation</vt:lpstr>
      <vt:lpstr>Graphs</vt:lpstr>
      <vt:lpstr>Popularity of graph analytics</vt:lpstr>
      <vt:lpstr>Graphs vs RDBMS</vt:lpstr>
      <vt:lpstr>Graphs vs RDBMS</vt:lpstr>
      <vt:lpstr>Example</vt:lpstr>
      <vt:lpstr>Property Graph</vt:lpstr>
      <vt:lpstr>PowerPoint Presentation</vt:lpstr>
      <vt:lpstr>Introduction to GraphX</vt:lpstr>
      <vt:lpstr>API</vt:lpstr>
      <vt:lpstr>Data Types</vt:lpstr>
      <vt:lpstr>Graph Analytics Pipeline</vt:lpstr>
      <vt:lpstr>Issues with GraphX</vt:lpstr>
      <vt:lpstr>Introducing GraphFrames</vt:lpstr>
      <vt:lpstr>Example</vt:lpstr>
      <vt:lpstr>GraphFrame</vt:lpstr>
      <vt:lpstr>GraphFrames Vs GraphX</vt:lpstr>
      <vt:lpstr>Workflow using GraphFrames</vt:lpstr>
      <vt:lpstr>Querying</vt:lpstr>
      <vt:lpstr>Example</vt:lpstr>
      <vt:lpstr>Simple Queries</vt:lpstr>
      <vt:lpstr>Let’s dig deeper</vt:lpstr>
      <vt:lpstr>Motif</vt:lpstr>
      <vt:lpstr>Motif</vt:lpstr>
      <vt:lpstr>Motif</vt:lpstr>
      <vt:lpstr>Motif</vt:lpstr>
      <vt:lpstr>Motif</vt:lpstr>
      <vt:lpstr>Graph Algorithms</vt:lpstr>
      <vt:lpstr>PageRank</vt:lpstr>
      <vt:lpstr>PageRank</vt:lpstr>
      <vt:lpstr>PageRank</vt:lpstr>
      <vt:lpstr>PageRank</vt:lpstr>
      <vt:lpstr>Save and Load</vt:lpstr>
      <vt:lpstr>Creating a Graph</vt:lpstr>
      <vt:lpstr>PowerPoint Presentation</vt:lpstr>
      <vt:lpstr>Hands 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GraphX</dc:title>
  <dc:creator>Suyog Daga</dc:creator>
  <cp:lastModifiedBy>Peeyush Taori</cp:lastModifiedBy>
  <cp:revision>33</cp:revision>
  <dcterms:created xsi:type="dcterms:W3CDTF">2016-06-25T10:16:33Z</dcterms:created>
  <dcterms:modified xsi:type="dcterms:W3CDTF">2019-06-13T18:03:16Z</dcterms:modified>
</cp:coreProperties>
</file>